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75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11EF6-F2CF-40BC-8184-894466E3A62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12A8F-48CB-415C-96FF-BC4BA7380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9B43DE-0873-451D-9EB3-F61928ACB0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46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7"/>
            <a:ext cx="10363200" cy="565949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70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8" indent="0" algn="ctr">
              <a:buNone/>
              <a:defRPr sz="2667"/>
            </a:lvl2pPr>
            <a:lvl3pPr marL="1219215" indent="0" algn="ctr">
              <a:buNone/>
              <a:defRPr sz="2400"/>
            </a:lvl3pPr>
            <a:lvl4pPr marL="1828823" indent="0" algn="ctr">
              <a:buNone/>
              <a:defRPr sz="2133"/>
            </a:lvl4pPr>
            <a:lvl5pPr marL="2438430" indent="0" algn="ctr">
              <a:buNone/>
              <a:defRPr sz="2133"/>
            </a:lvl5pPr>
            <a:lvl6pPr marL="3048038" indent="0" algn="ctr">
              <a:buNone/>
              <a:defRPr sz="2133"/>
            </a:lvl6pPr>
            <a:lvl7pPr marL="3657646" indent="0" algn="ctr">
              <a:buNone/>
              <a:defRPr sz="2133"/>
            </a:lvl7pPr>
            <a:lvl8pPr marL="4267253" indent="0" algn="ctr">
              <a:buNone/>
              <a:defRPr sz="2133"/>
            </a:lvl8pPr>
            <a:lvl9pPr marL="4876861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7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4"/>
            <a:ext cx="2628900" cy="137762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4"/>
            <a:ext cx="7734300" cy="137762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2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8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4052717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10878732"/>
            <a:ext cx="10515600" cy="355599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608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21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2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43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803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64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25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86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7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65487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80"/>
            <a:ext cx="5157787" cy="19529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0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3984980"/>
            <a:ext cx="5183188" cy="19529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0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2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8"/>
            <a:ext cx="6172201" cy="1155229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8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608" indent="0">
              <a:buNone/>
              <a:defRPr sz="1867"/>
            </a:lvl2pPr>
            <a:lvl3pPr marL="1219215" indent="0">
              <a:buNone/>
              <a:defRPr sz="1600"/>
            </a:lvl3pPr>
            <a:lvl4pPr marL="1828823" indent="0">
              <a:buNone/>
              <a:defRPr sz="1333"/>
            </a:lvl4pPr>
            <a:lvl5pPr marL="2438430" indent="0">
              <a:buNone/>
              <a:defRPr sz="1333"/>
            </a:lvl5pPr>
            <a:lvl6pPr marL="3048038" indent="0">
              <a:buNone/>
              <a:defRPr sz="1333"/>
            </a:lvl6pPr>
            <a:lvl7pPr marL="3657646" indent="0">
              <a:buNone/>
              <a:defRPr sz="1333"/>
            </a:lvl7pPr>
            <a:lvl8pPr marL="4267253" indent="0">
              <a:buNone/>
              <a:defRPr sz="1333"/>
            </a:lvl8pPr>
            <a:lvl9pPr marL="487686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8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8"/>
            <a:ext cx="6172201" cy="1155229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608" indent="0">
              <a:buNone/>
              <a:defRPr sz="3733"/>
            </a:lvl2pPr>
            <a:lvl3pPr marL="1219215" indent="0">
              <a:buNone/>
              <a:defRPr sz="3200"/>
            </a:lvl3pPr>
            <a:lvl4pPr marL="1828823" indent="0">
              <a:buNone/>
              <a:defRPr sz="2667"/>
            </a:lvl4pPr>
            <a:lvl5pPr marL="2438430" indent="0">
              <a:buNone/>
              <a:defRPr sz="2667"/>
            </a:lvl5pPr>
            <a:lvl6pPr marL="3048038" indent="0">
              <a:buNone/>
              <a:defRPr sz="2667"/>
            </a:lvl6pPr>
            <a:lvl7pPr marL="3657646" indent="0">
              <a:buNone/>
              <a:defRPr sz="2667"/>
            </a:lvl7pPr>
            <a:lvl8pPr marL="4267253" indent="0">
              <a:buNone/>
              <a:defRPr sz="2667"/>
            </a:lvl8pPr>
            <a:lvl9pPr marL="4876861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1"/>
            <a:ext cx="3932238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608" indent="0">
              <a:buNone/>
              <a:defRPr sz="1867"/>
            </a:lvl2pPr>
            <a:lvl3pPr marL="1219215" indent="0">
              <a:buNone/>
              <a:defRPr sz="1600"/>
            </a:lvl3pPr>
            <a:lvl4pPr marL="1828823" indent="0">
              <a:buNone/>
              <a:defRPr sz="1333"/>
            </a:lvl4pPr>
            <a:lvl5pPr marL="2438430" indent="0">
              <a:buNone/>
              <a:defRPr sz="1333"/>
            </a:lvl5pPr>
            <a:lvl6pPr marL="3048038" indent="0">
              <a:buNone/>
              <a:defRPr sz="1333"/>
            </a:lvl6pPr>
            <a:lvl7pPr marL="3657646" indent="0">
              <a:buNone/>
              <a:defRPr sz="1333"/>
            </a:lvl7pPr>
            <a:lvl8pPr marL="4267253" indent="0">
              <a:buNone/>
              <a:defRPr sz="1333"/>
            </a:lvl8pPr>
            <a:lvl9pPr marL="487686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6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15066909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8133-E35D-45BA-B818-829B825829C2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15066909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15066909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2FCDA-4431-4C1E-B43C-4848A70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215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4" indent="-304804" algn="l" defTabSz="121921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411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19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627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34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42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50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57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65" indent="-304804" algn="l" defTabSz="1219215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8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15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23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30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38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46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53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61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sso-support.web.boeing.com:2015/redirect.html?URL=https://bln.web.boeing.com/view_ev.asp?id=9329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2784" t="26772" b="13274"/>
          <a:stretch/>
        </p:blipFill>
        <p:spPr>
          <a:xfrm>
            <a:off x="4763911" y="-19352"/>
            <a:ext cx="7428089" cy="176106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62614" y="0"/>
            <a:ext cx="4880012" cy="1743520"/>
          </a:xfrm>
          <a:prstGeom prst="rect">
            <a:avLst/>
          </a:prstGeom>
          <a:solidFill>
            <a:srgbClr val="8AC5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620"/>
            <a:endParaRPr lang="en-US" sz="3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63911" y="-21156"/>
            <a:ext cx="7425689" cy="174003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625620"/>
            <a:r>
              <a:rPr lang="en-US" sz="4267" b="1" dirty="0">
                <a:solidFill>
                  <a:prstClr val="white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Boeing Leadership Network </a:t>
            </a:r>
            <a:r>
              <a:rPr lang="en-US" sz="4267" dirty="0">
                <a:solidFill>
                  <a:prstClr val="white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Newsletter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65207" y="1059643"/>
            <a:ext cx="343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625620"/>
            <a:r>
              <a:rPr lang="en-US" sz="3200" dirty="0">
                <a:solidFill>
                  <a:prstClr val="whit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66348" y="177233"/>
            <a:ext cx="5183746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625620"/>
            <a:r>
              <a:rPr lang="en-US" sz="4267" b="1" dirty="0">
                <a:solidFill>
                  <a:prstClr val="white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Special</a:t>
            </a:r>
            <a:r>
              <a:rPr lang="en-US" sz="4267" dirty="0">
                <a:solidFill>
                  <a:prstClr val="white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</a:p>
          <a:p>
            <a:pPr algn="r" defTabSz="1625620"/>
            <a:r>
              <a:rPr lang="en-US" sz="4267" dirty="0">
                <a:solidFill>
                  <a:prstClr val="white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Event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952" y="1805099"/>
            <a:ext cx="12190581" cy="13122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625620"/>
            <a:endParaRPr lang="en-US" sz="32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" y="2908210"/>
            <a:ext cx="12214533" cy="13347790"/>
            <a:chOff x="10632" y="1126529"/>
            <a:chExt cx="7771765" cy="6952469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13" name="Rectangle 12"/>
            <p:cNvSpPr/>
            <p:nvPr/>
          </p:nvSpPr>
          <p:spPr>
            <a:xfrm>
              <a:off x="25872" y="1529401"/>
              <a:ext cx="7756525" cy="65495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62560" tIns="81280" rIns="162560" bIns="812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625620"/>
              <a:endParaRPr lang="en-US" sz="3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632" y="1126529"/>
              <a:ext cx="7771765" cy="3485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62560" tIns="81280" rIns="162560" bIns="812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625620"/>
              <a:endParaRPr lang="en-US" sz="320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-62615" y="15657093"/>
            <a:ext cx="12277148" cy="2139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5"/>
          <p:cNvSpPr txBox="1"/>
          <p:nvPr/>
        </p:nvSpPr>
        <p:spPr>
          <a:xfrm>
            <a:off x="562038" y="1968205"/>
            <a:ext cx="11067927" cy="13034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1625620"/>
            <a:r>
              <a:rPr lang="en-US" sz="4267" b="1" dirty="0">
                <a:solidFill>
                  <a:prstClr val="black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rPr>
              <a:t>BLN WINTERFEST-NIGHT ON THE SLOPES</a:t>
            </a:r>
            <a:endParaRPr lang="en-US" sz="1956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3950" y="2908210"/>
            <a:ext cx="12214533" cy="17625909"/>
            <a:chOff x="633385" y="1085925"/>
            <a:chExt cx="6870675" cy="9916713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30" name="Text Box 3"/>
            <p:cNvSpPr txBox="1"/>
            <p:nvPr/>
          </p:nvSpPr>
          <p:spPr>
            <a:xfrm>
              <a:off x="670804" y="5538871"/>
              <a:ext cx="6819785" cy="546376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62560" tIns="81280" rIns="162560" bIns="8128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625620">
                <a:lnSpc>
                  <a:spcPct val="107000"/>
                </a:lnSpc>
              </a:pPr>
              <a:endParaRPr lang="en-US" sz="4267" b="1" u="sng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defTabSz="1625620">
                <a:lnSpc>
                  <a:spcPct val="107000"/>
                </a:lnSpc>
              </a:pPr>
              <a:r>
                <a:rPr lang="en-US" sz="3556" b="1" u="sng" dirty="0">
                  <a:solidFill>
                    <a:srgbClr val="0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Ticket Information – For All Boeing Employees</a:t>
              </a:r>
              <a:endParaRPr lang="en-US" sz="2133" b="1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625620">
                <a:lnSpc>
                  <a:spcPct val="107000"/>
                </a:lnSpc>
              </a:pPr>
              <a:endParaRPr lang="en-US" sz="3556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defTabSz="1625620">
                <a:lnSpc>
                  <a:spcPct val="107000"/>
                </a:lnSpc>
              </a:pPr>
              <a:r>
                <a:rPr lang="en-US" sz="3556" dirty="0">
                  <a:solidFill>
                    <a:srgbClr val="0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Rentals and Lessons available at additional cost</a:t>
              </a:r>
            </a:p>
            <a:p>
              <a:pPr defTabSz="1625620">
                <a:lnSpc>
                  <a:spcPct val="107000"/>
                </a:lnSpc>
              </a:pPr>
              <a:endParaRPr lang="en-US" sz="2489" b="1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defTabSz="1625620">
                <a:lnSpc>
                  <a:spcPct val="107000"/>
                </a:lnSpc>
              </a:pPr>
              <a:r>
                <a:rPr lang="en-US" sz="3556" b="1" i="1" dirty="0">
                  <a:solidFill>
                    <a:srgbClr val="0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 **ATTENTION** - </a:t>
              </a:r>
              <a:r>
                <a:rPr lang="en-US" sz="3200" b="1" i="1" u="sng" dirty="0">
                  <a:solidFill>
                    <a:srgbClr val="C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All tickets must be purchased PRIOR to the </a:t>
              </a:r>
            </a:p>
            <a:p>
              <a:pPr algn="ctr" defTabSz="1625620">
                <a:lnSpc>
                  <a:spcPct val="107000"/>
                </a:lnSpc>
              </a:pPr>
              <a:r>
                <a:rPr lang="en-US" sz="3200" b="1" i="1" u="sng" dirty="0">
                  <a:solidFill>
                    <a:srgbClr val="C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event and ONLINE. NO SALES available at the resort!  </a:t>
              </a:r>
            </a:p>
            <a:p>
              <a:pPr algn="ctr" defTabSz="1625620">
                <a:lnSpc>
                  <a:spcPct val="107000"/>
                </a:lnSpc>
              </a:pPr>
              <a:r>
                <a:rPr lang="en-US" sz="3200" b="1" i="1" dirty="0">
                  <a:solidFill>
                    <a:srgbClr val="C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This is a change by the resort. </a:t>
              </a:r>
              <a:endParaRPr lang="en-US" sz="3200" dirty="0">
                <a:solidFill>
                  <a:srgbClr val="C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625620">
                <a:lnSpc>
                  <a:spcPct val="107000"/>
                </a:lnSpc>
              </a:pPr>
              <a:r>
                <a:rPr lang="en-US" sz="3200" i="1" dirty="0">
                  <a:solidFill>
                    <a:srgbClr val="0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956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defTabSz="1625620">
                <a:lnSpc>
                  <a:spcPct val="107000"/>
                </a:lnSpc>
                <a:spcAft>
                  <a:spcPts val="1422"/>
                </a:spcAft>
              </a:pPr>
              <a:r>
                <a:rPr lang="en-US" sz="3200" dirty="0">
                  <a:solidFill>
                    <a:prstClr val="black"/>
                  </a:solidFill>
                  <a:latin typeface="Harlow Solid Italic" panose="04030604020F02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956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defTabSz="1625620">
                <a:lnSpc>
                  <a:spcPct val="107000"/>
                </a:lnSpc>
                <a:spcAft>
                  <a:spcPts val="1422"/>
                </a:spcAft>
              </a:pPr>
              <a:r>
                <a:rPr lang="en-US" sz="3200" dirty="0">
                  <a:solidFill>
                    <a:prstClr val="black"/>
                  </a:solidFill>
                  <a:latin typeface="Harlow Solid Italic" panose="04030604020F02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956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defTabSz="1625620">
                <a:lnSpc>
                  <a:spcPct val="107000"/>
                </a:lnSpc>
                <a:spcAft>
                  <a:spcPts val="1422"/>
                </a:spcAft>
              </a:pPr>
              <a:r>
                <a:rPr lang="en-US" sz="3911" dirty="0">
                  <a:solidFill>
                    <a:prstClr val="black"/>
                  </a:solidFill>
                  <a:latin typeface="Harlow Solid Italic" panose="04030604020F02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956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defTabSz="1625620">
                <a:lnSpc>
                  <a:spcPct val="107000"/>
                </a:lnSpc>
                <a:spcAft>
                  <a:spcPts val="1422"/>
                </a:spcAft>
              </a:pPr>
              <a:r>
                <a:rPr lang="en-US" sz="3911" dirty="0">
                  <a:solidFill>
                    <a:prstClr val="black"/>
                  </a:solidFill>
                  <a:latin typeface="Harlow Solid Italic" panose="04030604020F02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956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625620">
                <a:lnSpc>
                  <a:spcPct val="107000"/>
                </a:lnSpc>
                <a:spcAft>
                  <a:spcPts val="1422"/>
                </a:spcAft>
              </a:pPr>
              <a:r>
                <a:rPr lang="en-US" sz="3200" dirty="0">
                  <a:solidFill>
                    <a:prstClr val="black"/>
                  </a:solidFill>
                  <a:latin typeface="Harlow Solid Italic" panose="04030604020F02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956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3385" y="1126529"/>
              <a:ext cx="6843180" cy="35009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62560" tIns="81280" rIns="162560" bIns="812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625620"/>
              <a:endParaRPr lang="en-US" sz="3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Text Box 12"/>
            <p:cNvSpPr txBox="1"/>
            <p:nvPr/>
          </p:nvSpPr>
          <p:spPr>
            <a:xfrm>
              <a:off x="888261" y="1085925"/>
              <a:ext cx="6615799" cy="4953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62560" tIns="81280" rIns="162560" bIns="8128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625620">
                <a:lnSpc>
                  <a:spcPct val="107000"/>
                </a:lnSpc>
                <a:spcAft>
                  <a:spcPts val="1422"/>
                </a:spcAft>
              </a:pPr>
              <a:r>
                <a:rPr lang="en-US" sz="3556" dirty="0">
                  <a:solidFill>
                    <a:srgbClr val="FFFFFF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35</a:t>
              </a:r>
              <a:r>
                <a:rPr lang="en-US" sz="3556" baseline="30000" dirty="0">
                  <a:solidFill>
                    <a:srgbClr val="FFFFFF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sz="3556" dirty="0">
                  <a:solidFill>
                    <a:srgbClr val="FFFFFF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 Annual Event at The Summit at Snoqualmie</a:t>
              </a:r>
              <a:endParaRPr lang="en-US" sz="1867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625620">
                <a:lnSpc>
                  <a:spcPct val="107000"/>
                </a:lnSpc>
                <a:spcAft>
                  <a:spcPts val="1422"/>
                </a:spcAft>
              </a:pPr>
              <a:r>
                <a:rPr lang="en-US" sz="1867" dirty="0">
                  <a:solidFill>
                    <a:prstClr val="black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282450" y="1306036"/>
              <a:ext cx="1034492" cy="1062488"/>
              <a:chOff x="-459775" y="1536593"/>
              <a:chExt cx="1238100" cy="1250060"/>
            </a:xfrm>
            <a:grpFill/>
          </p:grpSpPr>
          <p:sp>
            <p:nvSpPr>
              <p:cNvPr id="34" name="Hexagon 33"/>
              <p:cNvSpPr/>
              <p:nvPr/>
            </p:nvSpPr>
            <p:spPr>
              <a:xfrm rot="5400000">
                <a:off x="14418" y="1966622"/>
                <a:ext cx="820449" cy="707364"/>
              </a:xfrm>
              <a:prstGeom prst="hexagon">
                <a:avLst/>
              </a:prstGeom>
              <a:noFill/>
              <a:ln w="104775">
                <a:solidFill>
                  <a:srgbClr val="0033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625620"/>
                <a:endParaRPr lang="en-US" sz="32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Hexagon 34"/>
              <p:cNvSpPr/>
              <p:nvPr/>
            </p:nvSpPr>
            <p:spPr>
              <a:xfrm rot="5400000">
                <a:off x="-504597" y="1994654"/>
                <a:ext cx="836821" cy="747177"/>
              </a:xfrm>
              <a:prstGeom prst="hexagon">
                <a:avLst/>
              </a:prstGeom>
              <a:noFill/>
              <a:ln w="1047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625620"/>
                <a:endParaRPr lang="en-US" sz="32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Hexagon 35"/>
              <p:cNvSpPr/>
              <p:nvPr/>
            </p:nvSpPr>
            <p:spPr>
              <a:xfrm rot="5400000">
                <a:off x="-204471" y="1586186"/>
                <a:ext cx="813018" cy="713831"/>
              </a:xfrm>
              <a:prstGeom prst="hexagon">
                <a:avLst/>
              </a:prstGeom>
              <a:noFill/>
              <a:ln w="10477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1625620"/>
                <a:endParaRPr lang="en-US" sz="32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D4446C8-4D57-45C3-AC2D-78096CEAA4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615" y="-4944"/>
            <a:ext cx="2506631" cy="14714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E83221-C59A-4B7A-8637-31BD60392A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15" y="3735091"/>
            <a:ext cx="7186567" cy="43820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CE9025-5FFB-4DFA-AC31-EB8F4050B0C4}"/>
              </a:ext>
            </a:extLst>
          </p:cNvPr>
          <p:cNvSpPr txBox="1"/>
          <p:nvPr/>
        </p:nvSpPr>
        <p:spPr>
          <a:xfrm>
            <a:off x="1910314" y="9651404"/>
            <a:ext cx="9436116" cy="1237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625620">
              <a:lnSpc>
                <a:spcPct val="107000"/>
              </a:lnSpc>
            </a:pPr>
            <a:r>
              <a:rPr lang="en-US" sz="3556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When:  </a:t>
            </a:r>
            <a:r>
              <a:rPr lang="en-US" sz="3556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Tuesday, February 28</a:t>
            </a:r>
            <a:r>
              <a:rPr lang="en-US" sz="3556" baseline="300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556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from 4-9:30pm</a:t>
            </a:r>
            <a:endParaRPr lang="en-US" sz="2489" dirty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1625620">
              <a:lnSpc>
                <a:spcPct val="107000"/>
              </a:lnSpc>
            </a:pPr>
            <a:r>
              <a:rPr lang="en-US" sz="3556" b="1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Where:  </a:t>
            </a:r>
            <a:r>
              <a:rPr lang="en-US" sz="3556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The Summit at Snoqualmie</a:t>
            </a:r>
            <a:endParaRPr lang="en-US" sz="2489" dirty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B3F37-E05C-4A78-9E50-DE52C1804C6F}"/>
              </a:ext>
            </a:extLst>
          </p:cNvPr>
          <p:cNvSpPr/>
          <p:nvPr/>
        </p:nvSpPr>
        <p:spPr>
          <a:xfrm>
            <a:off x="1575815" y="8275584"/>
            <a:ext cx="9423676" cy="1186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625620"/>
            <a:r>
              <a:rPr lang="en-US" sz="3556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Link to Event Details and Registration links to Summit at Snoqualmie</a:t>
            </a:r>
            <a:endParaRPr lang="en-US" sz="3556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825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102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Gadugi</vt:lpstr>
      <vt:lpstr>Harlow Solid Italic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Kaminski (US), Jenny R</dc:creator>
  <cp:lastModifiedBy>Kaminski (US), Jenny R</cp:lastModifiedBy>
  <cp:revision>1</cp:revision>
  <dcterms:created xsi:type="dcterms:W3CDTF">2023-02-06T20:51:49Z</dcterms:created>
  <dcterms:modified xsi:type="dcterms:W3CDTF">2023-02-06T20:52:50Z</dcterms:modified>
</cp:coreProperties>
</file>